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sldIdLst>
    <p:sldId id="314" r:id="rId5"/>
    <p:sldId id="320" r:id="rId6"/>
    <p:sldId id="317" r:id="rId7"/>
    <p:sldId id="319" r:id="rId8"/>
    <p:sldId id="321" r:id="rId9"/>
    <p:sldId id="328" r:id="rId10"/>
    <p:sldId id="327" r:id="rId11"/>
    <p:sldId id="322" r:id="rId12"/>
    <p:sldId id="325" r:id="rId13"/>
    <p:sldId id="330" r:id="rId14"/>
    <p:sldId id="329" r:id="rId15"/>
    <p:sldId id="324" r:id="rId16"/>
    <p:sldId id="316" r:id="rId17"/>
    <p:sldId id="331" r:id="rId18"/>
    <p:sldId id="333" r:id="rId19"/>
    <p:sldId id="332" r:id="rId20"/>
    <p:sldId id="334" r:id="rId21"/>
    <p:sldId id="343" r:id="rId22"/>
    <p:sldId id="339" r:id="rId23"/>
    <p:sldId id="340" r:id="rId24"/>
    <p:sldId id="341" r:id="rId25"/>
    <p:sldId id="335" r:id="rId26"/>
    <p:sldId id="336" r:id="rId27"/>
    <p:sldId id="338" r:id="rId28"/>
    <p:sldId id="315" r:id="rId29"/>
    <p:sldId id="337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BB1844-90D1-4F60-8A60-526BF29B7B7F}">
          <p14:sldIdLst>
            <p14:sldId id="314"/>
          </p14:sldIdLst>
        </p14:section>
        <p14:section name="Mode Shape" id="{060E1A24-D0FF-4ADE-8CD5-F49FFF2DFFBA}">
          <p14:sldIdLst>
            <p14:sldId id="320"/>
          </p14:sldIdLst>
        </p14:section>
        <p14:section name="V" id="{F6979FA3-70D9-4D70-A0AE-ACF39FAF6C34}">
          <p14:sldIdLst>
            <p14:sldId id="317"/>
            <p14:sldId id="319"/>
            <p14:sldId id="321"/>
            <p14:sldId id="328"/>
            <p14:sldId id="327"/>
            <p14:sldId id="322"/>
            <p14:sldId id="325"/>
          </p14:sldIdLst>
        </p14:section>
        <p14:section name="Five" id="{78702582-25EE-4CB1-B256-73085B081BD9}">
          <p14:sldIdLst>
            <p14:sldId id="330"/>
            <p14:sldId id="329"/>
          </p14:sldIdLst>
        </p14:section>
        <p14:section name="Nonlinear Hinge" id="{620C39FA-3748-455A-969A-AD641E276C2F}">
          <p14:sldIdLst>
            <p14:sldId id="324"/>
          </p14:sldIdLst>
        </p14:section>
        <p14:section name="P-Delta" id="{D95849AB-1260-41EC-AC18-4C618901248D}">
          <p14:sldIdLst>
            <p14:sldId id="316"/>
            <p14:sldId id="331"/>
            <p14:sldId id="333"/>
            <p14:sldId id="332"/>
          </p14:sldIdLst>
        </p14:section>
        <p14:section name="IDA" id="{EF44236A-01CB-4A24-97DA-B39A4C931137}">
          <p14:sldIdLst>
            <p14:sldId id="334"/>
            <p14:sldId id="343"/>
            <p14:sldId id="339"/>
            <p14:sldId id="340"/>
            <p14:sldId id="341"/>
            <p14:sldId id="335"/>
            <p14:sldId id="336"/>
            <p14:sldId id="338"/>
          </p14:sldIdLst>
        </p14:section>
        <p14:section name="Roadmap" id="{E14443FE-A68A-4734-81CD-AA6495680313}">
          <p14:sldIdLst>
            <p14:sldId id="315"/>
            <p14:sldId id="3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8F8F8"/>
    <a:srgbClr val="FE1359"/>
    <a:srgbClr val="FAF8F9"/>
    <a:srgbClr val="F9E5D7"/>
    <a:srgbClr val="1B1B1B"/>
    <a:srgbClr val="FAFAFA"/>
    <a:srgbClr val="2B2B2B"/>
    <a:srgbClr val="F05C6A"/>
    <a:srgbClr val="2A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81417" autoAdjust="0"/>
  </p:normalViewPr>
  <p:slideViewPr>
    <p:cSldViewPr snapToGrid="0">
      <p:cViewPr varScale="1">
        <p:scale>
          <a:sx n="90" d="100"/>
          <a:sy n="90" d="100"/>
        </p:scale>
        <p:origin x="1014" y="90"/>
      </p:cViewPr>
      <p:guideLst>
        <p:guide orient="horz" pos="2160"/>
        <p:guide pos="3840"/>
        <p:guide pos="529"/>
        <p:guide pos="715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Pushover mode 1, </a:t>
            </a:r>
            <a:r>
              <a:rPr lang="en-US" dirty="0" smtClean="0"/>
              <a:t>2, MMC</a:t>
            </a:r>
          </a:p>
          <a:p>
            <a:r>
              <a:rPr lang="zh-TW" altLang="en-US" dirty="0" smtClean="0"/>
              <a:t>柱產生塑角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106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684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10/01/2019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7571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CUT</a:t>
            </a:r>
            <a:r>
              <a:rPr lang="fr-FR" sz="3600" spc="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  <a:r>
              <a:rPr lang="en-US" altLang="zh-TW" sz="3600" spc="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(9)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dirty="0"/>
              <a:t>5 MULTI CUT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pic>
        <p:nvPicPr>
          <p:cNvPr id="4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71" y="2496520"/>
            <a:ext cx="4323319" cy="2116400"/>
          </a:xfrm>
          <a:prstGeom prst="rect">
            <a:avLst/>
          </a:prstGeom>
        </p:spPr>
      </p:pic>
      <p:grpSp>
        <p:nvGrpSpPr>
          <p:cNvPr id="30" name="群組 29"/>
          <p:cNvGrpSpPr/>
          <p:nvPr/>
        </p:nvGrpSpPr>
        <p:grpSpPr>
          <a:xfrm>
            <a:off x="6797040" y="2887972"/>
            <a:ext cx="3627120" cy="1107440"/>
            <a:chOff x="6807200" y="2702560"/>
            <a:chExt cx="3627120" cy="1107440"/>
          </a:xfrm>
        </p:grpSpPr>
        <p:cxnSp>
          <p:nvCxnSpPr>
            <p:cNvPr id="10" name="直線接點 9"/>
            <p:cNvCxnSpPr/>
            <p:nvPr/>
          </p:nvCxnSpPr>
          <p:spPr>
            <a:xfrm>
              <a:off x="6807200" y="2702560"/>
              <a:ext cx="7416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7548880" y="2722880"/>
              <a:ext cx="0" cy="711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7548880" y="3423920"/>
              <a:ext cx="711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8270240" y="2987040"/>
              <a:ext cx="0" cy="447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>
              <a:off x="8260080" y="300736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899160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>
              <a:off x="8981440" y="381000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V="1">
              <a:off x="972312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>
              <a:off x="9712960" y="298704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 rot="10800000">
            <a:off x="6797040" y="4411971"/>
            <a:ext cx="3627120" cy="1107440"/>
            <a:chOff x="6807200" y="2702560"/>
            <a:chExt cx="3627120" cy="1107440"/>
          </a:xfrm>
        </p:grpSpPr>
        <p:cxnSp>
          <p:nvCxnSpPr>
            <p:cNvPr id="33" name="直線接點 32"/>
            <p:cNvCxnSpPr/>
            <p:nvPr/>
          </p:nvCxnSpPr>
          <p:spPr>
            <a:xfrm>
              <a:off x="6807200" y="2702560"/>
              <a:ext cx="7416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>
              <a:off x="7548880" y="2722880"/>
              <a:ext cx="0" cy="711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>
              <a:off x="7548880" y="3423920"/>
              <a:ext cx="711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V="1">
              <a:off x="8270240" y="2987040"/>
              <a:ext cx="0" cy="447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>
              <a:off x="8260080" y="300736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899160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8981440" y="381000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V="1">
              <a:off x="9723120" y="2987040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9712960" y="2987040"/>
              <a:ext cx="721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 5"/>
          <p:cNvSpPr>
            <a:spLocks/>
          </p:cNvSpPr>
          <p:nvPr/>
        </p:nvSpPr>
        <p:spPr bwMode="auto">
          <a:xfrm>
            <a:off x="7781889" y="2332715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3" name="文字方塊 42"/>
          <p:cNvSpPr txBox="1"/>
          <p:nvPr/>
        </p:nvSpPr>
        <p:spPr>
          <a:xfrm>
            <a:off x="8270240" y="2286001"/>
            <a:ext cx="85170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Pattern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941021" y="3984546"/>
            <a:ext cx="26545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05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5" r="613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773680" y="5008879"/>
            <a:ext cx="51071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Five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325227" y="5008880"/>
            <a:ext cx="57804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Four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3611450" y="5222592"/>
            <a:ext cx="21346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60080" y="5008879"/>
            <a:ext cx="0" cy="18491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9109861" y="5008879"/>
            <a:ext cx="10140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4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65" y="0"/>
            <a:ext cx="10665869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94" y="0"/>
            <a:ext cx="10526012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68" y="0"/>
            <a:ext cx="11424863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70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63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 smtClean="0"/>
              <a:t>Nonlinear</a:t>
            </a:r>
          </a:p>
          <a:p>
            <a:r>
              <a:rPr lang="en-US" altLang="zh-TW" dirty="0" smtClean="0"/>
              <a:t>Simple Model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3490"/>
            <a:ext cx="12192000" cy="26769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25834" y="3902149"/>
            <a:ext cx="4763386" cy="1903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41361" y="4675860"/>
            <a:ext cx="4763386" cy="1903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0144" y="2009494"/>
            <a:ext cx="3456000" cy="43039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0283" y="2009104"/>
            <a:ext cx="3456313" cy="430434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22890" y="2009104"/>
            <a:ext cx="1123950" cy="19716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753225" y="2847779"/>
            <a:ext cx="624840" cy="11329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7660640" y="2397761"/>
            <a:ext cx="2762250" cy="597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/>
          <p:cNvSpPr/>
          <p:nvPr/>
        </p:nvSpPr>
        <p:spPr>
          <a:xfrm>
            <a:off x="10705465" y="1849120"/>
            <a:ext cx="680720" cy="6807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467327" y="1280160"/>
            <a:ext cx="29216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No Nonlinear Beam Hinge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575593" y="1280160"/>
            <a:ext cx="252569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Nonlinear Beam Hinge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5374640" y="568960"/>
            <a:ext cx="0" cy="57444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467327" y="852735"/>
            <a:ext cx="97879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T=0.345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576248" y="852734"/>
            <a:ext cx="97077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T=0.752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74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 smtClean="0"/>
              <a:t>Nonlinear</a:t>
            </a:r>
          </a:p>
          <a:p>
            <a:r>
              <a:rPr lang="en-US" altLang="zh-TW" dirty="0" smtClean="0"/>
              <a:t>Simple Model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3490"/>
            <a:ext cx="12192000" cy="267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P-Delta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223" y="2003460"/>
            <a:ext cx="3456000" cy="43039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89" y="3441789"/>
            <a:ext cx="2166563" cy="243031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2689" y="1280851"/>
            <a:ext cx="6636591" cy="19313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975725" y="2693091"/>
            <a:ext cx="3104944" cy="3650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975725" y="3441789"/>
            <a:ext cx="161037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Local Buckling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55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9845"/>
          <a:stretch/>
        </p:blipFill>
        <p:spPr>
          <a:xfrm>
            <a:off x="595274" y="1360967"/>
            <a:ext cx="5506851" cy="5497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979"/>
          <a:stretch/>
        </p:blipFill>
        <p:spPr>
          <a:xfrm>
            <a:off x="6102125" y="1233377"/>
            <a:ext cx="5508627" cy="56268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36091" y="630405"/>
            <a:ext cx="271888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Normal Nonlinear Hinge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9659" y="630405"/>
            <a:ext cx="245355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</a:t>
            </a: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Nonlinear Hinge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91492" y="630405"/>
            <a:ext cx="0" cy="5632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37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4136231"/>
            <a:ext cx="1548000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 </a:t>
            </a:r>
            <a:r>
              <a:rPr lang="fr-FR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31752" y="2728117"/>
            <a:ext cx="944566" cy="944566"/>
            <a:chOff x="3173014" y="2956717"/>
            <a:chExt cx="944566" cy="944566"/>
          </a:xfrm>
        </p:grpSpPr>
        <p:sp>
          <p:nvSpPr>
            <p:cNvPr id="19" name="Oval 1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39787" y="2728117"/>
            <a:ext cx="944566" cy="944566"/>
            <a:chOff x="3173014" y="2956717"/>
            <a:chExt cx="944566" cy="944566"/>
          </a:xfrm>
        </p:grpSpPr>
        <p:sp>
          <p:nvSpPr>
            <p:cNvPr id="2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623717" y="2728117"/>
            <a:ext cx="944566" cy="944566"/>
            <a:chOff x="3173014" y="2956717"/>
            <a:chExt cx="944566" cy="944566"/>
          </a:xfrm>
        </p:grpSpPr>
        <p:sp>
          <p:nvSpPr>
            <p:cNvPr id="29" name="Oval 2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Oval 29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015682" y="2728117"/>
            <a:ext cx="944566" cy="944566"/>
            <a:chOff x="3173014" y="2956717"/>
            <a:chExt cx="944566" cy="944566"/>
          </a:xfrm>
        </p:grpSpPr>
        <p:sp>
          <p:nvSpPr>
            <p:cNvPr id="32" name="Oval 3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3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407647" y="2728117"/>
            <a:ext cx="944566" cy="944566"/>
            <a:chOff x="3173014" y="2956717"/>
            <a:chExt cx="944566" cy="944566"/>
          </a:xfrm>
        </p:grpSpPr>
        <p:sp>
          <p:nvSpPr>
            <p:cNvPr id="35" name="Oval 34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Oval 35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231752" y="4136231"/>
            <a:ext cx="1548000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Calculate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23716" y="4136231"/>
            <a:ext cx="1548000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Divide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Beam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15679" y="4136231"/>
            <a:ext cx="1713111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Define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Section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407644" y="4136231"/>
            <a:ext cx="1548000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Assign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Straight Connector 13"/>
          <p:cNvCxnSpPr>
            <a:stCxn id="27" idx="6"/>
            <a:endCxn id="23" idx="2"/>
          </p:cNvCxnSpPr>
          <p:nvPr/>
        </p:nvCxnSpPr>
        <p:spPr>
          <a:xfrm>
            <a:off x="1784353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166001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78600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960245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 </a:t>
            </a:r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Nonlinear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fr-F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780B4-FF66-4DCC-97E4-73EAEEB3E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979" b="22506"/>
          <a:stretch/>
        </p:blipFill>
        <p:spPr>
          <a:xfrm>
            <a:off x="9537077" y="3745"/>
            <a:ext cx="2654923" cy="196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8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7874" y="0"/>
            <a:ext cx="550685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723" y="-1"/>
            <a:ext cx="550685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4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9D5123-0174-1A45-8AA1-B73522386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dirty="0" smtClean="0"/>
              <a:t>Mode Pushover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C727D-99CD-A649-9E95-62E3952A9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1856055" y="5459515"/>
                <a:ext cx="997261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1</m:t>
                      </m:r>
                    </m:oMath>
                  </m:oMathPara>
                </a14:m>
                <a:endParaRPr lang="zh-TW" altLang="en-US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055" y="5459515"/>
                <a:ext cx="9972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4653599" y="5498403"/>
                <a:ext cx="997261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2</m:t>
                      </m:r>
                    </m:oMath>
                  </m:oMathPara>
                </a14:m>
                <a:endParaRPr lang="zh-TW" altLang="en-US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599" y="5498403"/>
                <a:ext cx="99726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8910707" y="2737310"/>
                <a:ext cx="3277471" cy="2230291"/>
              </a:xfrm>
              <a:prstGeom prst="rect">
                <a:avLst/>
              </a:prstGeom>
              <a:noFill/>
            </p:spPr>
            <p:txBody>
              <a:bodyPr wrap="squar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1∗0.81+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∗0.1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5+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𝑀𝑜𝑑𝑒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3∗0.04</m:t>
                      </m:r>
                    </m:oMath>
                  </m:oMathPara>
                </a14:m>
                <a:endParaRPr lang="en-US" altLang="zh-TW" sz="2000" b="0" i="1" dirty="0" smtClean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 b="0" i="0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sz="2000" b="0" i="1" dirty="0" smtClean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 algn="l">
                  <a:lnSpc>
                    <a:spcPct val="120000"/>
                  </a:lnSpc>
                </a:pPr>
                <a:endParaRPr lang="en-US" altLang="zh-TW" sz="2000" b="0" i="1" dirty="0" smtClean="0">
                  <a:latin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707" y="2737310"/>
                <a:ext cx="3277471" cy="2230291"/>
              </a:xfrm>
              <a:prstGeom prst="rect">
                <a:avLst/>
              </a:prstGeom>
              <a:blipFill>
                <a:blip r:embed="rId5"/>
                <a:stretch>
                  <a:fillRect l="-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1672120" y="2249471"/>
            <a:ext cx="6758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0.525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667310" y="3219292"/>
            <a:ext cx="6806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0.343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712573" y="4144750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0.132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66767" y="2261267"/>
            <a:ext cx="73834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-0.319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20383" y="3218520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0.321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80308" y="4144750"/>
            <a:ext cx="6758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0.359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2043" y="2276385"/>
            <a:ext cx="67743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0.427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78837" y="3198686"/>
            <a:ext cx="6806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0.402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68884" y="4144749"/>
            <a:ext cx="59247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0.171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 flipH="1">
            <a:off x="2354261" y="2463184"/>
            <a:ext cx="485057" cy="2863728"/>
            <a:chOff x="2354261" y="2463184"/>
            <a:chExt cx="485057" cy="2863728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354261" y="2465782"/>
              <a:ext cx="4846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528422" y="3433005"/>
              <a:ext cx="3108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720021" y="4358464"/>
              <a:ext cx="1188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838893" y="2463184"/>
              <a:ext cx="0" cy="28637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354261" y="2463184"/>
              <a:ext cx="174161" cy="9698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28422" y="3433005"/>
              <a:ext cx="199030" cy="9254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2727452" y="4358464"/>
              <a:ext cx="111441" cy="9678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>
            <a:off x="4859876" y="2474979"/>
            <a:ext cx="2926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169019" y="3432233"/>
            <a:ext cx="2926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152484" y="4358462"/>
            <a:ext cx="329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152484" y="2463184"/>
            <a:ext cx="0" cy="28637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842833" y="2463183"/>
            <a:ext cx="618794" cy="969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461627" y="3432232"/>
            <a:ext cx="13704" cy="9262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152230" y="4358462"/>
            <a:ext cx="323101" cy="967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63018" y="2473204"/>
            <a:ext cx="0" cy="28637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963018" y="2485612"/>
            <a:ext cx="393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971011" y="3432232"/>
            <a:ext cx="3657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959473" y="4374665"/>
            <a:ext cx="155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356210" y="2485612"/>
            <a:ext cx="0" cy="946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8114921" y="3432232"/>
            <a:ext cx="241289" cy="942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7966565" y="4358461"/>
            <a:ext cx="148356" cy="1016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632781" y="5534063"/>
            <a:ext cx="653384" cy="42761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i="1" dirty="0">
                <a:latin typeface="Cambria Math" panose="02040503050406030204" pitchFamily="18" charset="0"/>
                <a:cs typeface="Segoe UI Light" panose="020B0502040204020203" pitchFamily="34" charset="0"/>
              </a:rPr>
              <a:t>MMC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12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521" y="0"/>
            <a:ext cx="550685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71" y="0"/>
            <a:ext cx="550685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37620" y="625200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Step 28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69610" y="625200"/>
            <a:ext cx="8649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Step 31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59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1347" y="0"/>
            <a:ext cx="550685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497" y="0"/>
            <a:ext cx="550685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2862" y="627321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Step 35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56042" y="627320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Step 58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8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PGA vs First Mode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84435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84435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9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Normal vs Multi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85725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" y="1685726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8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Next to Do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635" y="2222652"/>
            <a:ext cx="4909817" cy="3962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652" y="0"/>
            <a:ext cx="4318481" cy="684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2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Roadmap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pic>
        <p:nvPicPr>
          <p:cNvPr id="2050" name="Picture 2" descr="https://coggle-downloads-production.s3.eu-west-1.amazonaws.com/606b23c38c3130dbf23fb5e641ac290f958b163ff50e8059a87908c8c6534d1a/download.png?AWSAccessKeyId=ASIA4YTCGXFHNI4RPYYZ&amp;Expires=1547120947&amp;Signature=kBk8ay5C7QB94iDMeYWvdQjpugo%3D&amp;x-amz-security-token=FQoGZXIvYXdzEEUaDHAlVL75kw1MbGZHPyLwAbOEHIFndnGWsG21vHtVfkNpXRMOi5voY%2FTF0983pYs6Nb0tN6lwPJtT1e0pdtdIIsNqBCgpwQs1%2B%2BrTsDX%2BYjz49k4%2Bq5tuLC1wPnEWK%2FlukAI2Z1RU1Cw2GxJgmRw3YADK%2FB9FP4DMtUiXilImzCj8kvEh5RatFaKVgtEuTBw8yWj%2FULVwtZ4sWmPgLhwsmngv8sTbL8so%2F4FAVRl0YaJaGQm5KIfvCk8gP9pCDOAVqTj%2F5j1DPQkb2D1nOwgf2F9HtrlfjgMAf%2FaIrtJf1fFYxOIs2CZwe6Yfw%2BtJd4TgDdtVEmyROWbFgI0l5t8EgSjD7drhBQ%3D%3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7012"/>
            <a:ext cx="12192000" cy="454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2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 err="1" smtClean="0">
                <a:solidFill>
                  <a:schemeClr val="accent1"/>
                </a:solidFill>
              </a:rPr>
              <a:t>Now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IDA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altLang="zh-TW" dirty="0" smtClean="0"/>
              <a:t>Next</a:t>
            </a:r>
            <a:endParaRPr lang="fr-FR" dirty="0"/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394467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zh-TW" altLang="en-US" dirty="0" smtClean="0"/>
              <a:t>人工斷筋</a:t>
            </a:r>
            <a:endParaRPr lang="fr-FR" dirty="0"/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03/2016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開發程式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Roadmap</a:t>
            </a:r>
            <a:endParaRPr lang="fr-FR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0906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37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Sway Special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787974"/>
            <a:ext cx="5210982" cy="15276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200" y="860635"/>
            <a:ext cx="4353533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5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Shear Design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887" y="2198044"/>
            <a:ext cx="4320000" cy="393142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98043"/>
            <a:ext cx="4320000" cy="393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722245" y="1617877"/>
            <a:ext cx="3009110" cy="42742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Sway 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Special(</a:t>
            </a:r>
            <a:r>
              <a:rPr lang="en-US" altLang="zh-TW" sz="2000" dirty="0">
                <a:solidFill>
                  <a:schemeClr val="accent1"/>
                </a:solidFill>
              </a:rPr>
              <a:t>Consider </a:t>
            </a:r>
            <a:r>
              <a:rPr lang="en-US" altLang="zh-TW" sz="2000" dirty="0" err="1" smtClean="0">
                <a:solidFill>
                  <a:schemeClr val="accent1"/>
                </a:solidFill>
              </a:rPr>
              <a:t>Vp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228470" y="1617876"/>
            <a:ext cx="351083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Sway 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Ordinary(</a:t>
            </a:r>
            <a:r>
              <a:rPr lang="en-US" altLang="zh-TW" sz="2000" dirty="0">
                <a:solidFill>
                  <a:schemeClr val="accent3"/>
                </a:solidFill>
              </a:rPr>
              <a:t>No Consider </a:t>
            </a:r>
            <a:r>
              <a:rPr lang="en-US" altLang="zh-TW" sz="2000" dirty="0" err="1" smtClean="0">
                <a:solidFill>
                  <a:schemeClr val="accent3"/>
                </a:solidFill>
              </a:rPr>
              <a:t>Vp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445273" y="5201920"/>
            <a:ext cx="1347485" cy="830997"/>
          </a:xfrm>
          <a:prstGeom prst="rect">
            <a:avLst/>
          </a:prstGeom>
          <a:solidFill>
            <a:srgbClr val="F8F8F8">
              <a:alpha val="69804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Vp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=101.851t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Vu=117.719t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355027" y="5201920"/>
            <a:ext cx="1334661" cy="830997"/>
          </a:xfrm>
          <a:prstGeom prst="rect">
            <a:avLst/>
          </a:prstGeom>
          <a:solidFill>
            <a:srgbClr val="F8F8F8">
              <a:alpha val="69804"/>
            </a:srgbClr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 err="1" smtClean="0"/>
              <a:t>Vp</a:t>
            </a:r>
            <a:r>
              <a:rPr lang="en-US" altLang="zh-TW" dirty="0" smtClean="0"/>
              <a:t>=82.152t</a:t>
            </a:r>
            <a:endParaRPr lang="en-US" altLang="zh-TW" dirty="0"/>
          </a:p>
          <a:p>
            <a:r>
              <a:rPr lang="en-US" altLang="zh-TW" dirty="0" smtClean="0"/>
              <a:t>Vu=48.833t</a:t>
            </a:r>
            <a:endParaRPr lang="zh-TW" alt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92456" y="1552355"/>
            <a:ext cx="0" cy="4731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66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Shear </a:t>
            </a:r>
            <a:r>
              <a:rPr lang="en-US" altLang="zh-TW" dirty="0" smtClean="0"/>
              <a:t>Design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675583"/>
            <a:ext cx="6096000" cy="4562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2006599"/>
            <a:ext cx="6095985" cy="390044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826011" y="1674766"/>
            <a:ext cx="263597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Easbs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Shear Rebar Area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539563" y="4221126"/>
            <a:ext cx="1967023" cy="871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1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" b="161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8" name="圖片版面配置區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" b="727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" b="144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2947</TotalTime>
  <Words>190</Words>
  <Application>Microsoft Office PowerPoint</Application>
  <PresentationFormat>Widescreen</PresentationFormat>
  <Paragraphs>102</Paragraphs>
  <Slides>26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255</cp:revision>
  <dcterms:created xsi:type="dcterms:W3CDTF">2015-10-12T10:51:44Z</dcterms:created>
  <dcterms:modified xsi:type="dcterms:W3CDTF">2019-01-10T17:30:21Z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